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91" r:id="rId4"/>
    <p:sldId id="276" r:id="rId5"/>
    <p:sldId id="266" r:id="rId6"/>
    <p:sldId id="289" r:id="rId7"/>
    <p:sldId id="290" r:id="rId8"/>
  </p:sldIdLst>
  <p:sldSz cx="9144000" cy="6858000" type="screen4x3"/>
  <p:notesSz cx="6858000" cy="9144000"/>
  <p:embeddedFontLst>
    <p:embeddedFont>
      <p:font typeface="Calibri Light" panose="020F0302020204030204" pitchFamily="34" charset="0"/>
      <p:regular r:id="rId10"/>
      <p:italic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標楷體" panose="03000509000000000000" pitchFamily="65" charset="-120"/>
      <p:regular r:id="rId1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3981"/>
    <a:srgbClr val="E54B98"/>
    <a:srgbClr val="E95646"/>
    <a:srgbClr val="C6846A"/>
    <a:srgbClr val="F6465B"/>
    <a:srgbClr val="F9690E"/>
    <a:srgbClr val="3BAB1D"/>
    <a:srgbClr val="5BBA14"/>
    <a:srgbClr val="2ECC7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40" autoAdjust="0"/>
    <p:restoredTop sz="84418" autoAdjust="0"/>
  </p:normalViewPr>
  <p:slideViewPr>
    <p:cSldViewPr snapToGrid="0">
      <p:cViewPr varScale="1">
        <p:scale>
          <a:sx n="97" d="100"/>
          <a:sy n="97" d="100"/>
        </p:scale>
        <p:origin x="1980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F91AB5-0E4E-479D-8A96-0FE59CCA5C1A}" type="datetimeFigureOut">
              <a:rPr lang="zh-HK" altLang="en-US" smtClean="0"/>
              <a:t>3/6/2024</a:t>
            </a:fld>
            <a:endParaRPr lang="zh-HK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B041E2-CF82-4EF9-9674-76498D0DBB1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26154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041E2-CF82-4EF9-9674-76498D0DBB1B}" type="slidenum">
              <a:rPr lang="zh-HK" altLang="en-US" smtClean="0"/>
              <a:t>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98920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sz="1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B041E2-CF82-4EF9-9674-76498D0DBB1B}" type="slidenum">
              <a:rPr lang="zh-HK" altLang="en-US" smtClean="0"/>
              <a:t>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322096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sz="1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B041E2-CF82-4EF9-9674-76498D0DBB1B}" type="slidenum">
              <a:rPr lang="zh-HK" altLang="en-US" smtClean="0"/>
              <a:t>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723376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B041E2-CF82-4EF9-9674-76498D0DBB1B}" type="slidenum">
              <a:rPr kumimoji="0" lang="zh-HK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HK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56914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just">
              <a:lnSpc>
                <a:spcPts val="2000"/>
              </a:lnSpc>
              <a:buFont typeface="Wingdings" panose="05000000000000000000" pitchFamily="2" charset="2"/>
              <a:buNone/>
            </a:pPr>
            <a:endParaRPr lang="zh-HK" altLang="en-US" sz="1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B041E2-CF82-4EF9-9674-76498D0DBB1B}" type="slidenum">
              <a:rPr lang="zh-HK" altLang="en-US" smtClean="0"/>
              <a:t>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768061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zh-HK" altLang="en-US" sz="1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B041E2-CF82-4EF9-9674-76498D0DBB1B}" type="slidenum">
              <a:rPr kumimoji="0" lang="zh-HK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HK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744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050" dirty="0">
              <a:effectLst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B041E2-CF82-4EF9-9674-76498D0DBB1B}" type="slidenum">
              <a:rPr lang="zh-HK" altLang="en-US" smtClean="0"/>
              <a:t>7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38507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HK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D78DC-8D3A-4B41-B513-7CEA0DCC27F6}" type="datetimeFigureOut">
              <a:rPr lang="zh-HK" altLang="en-US" smtClean="0"/>
              <a:t>3/6/2024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E6A42-199C-4F61-B2C2-57835E2D05F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13963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D78DC-8D3A-4B41-B513-7CEA0DCC27F6}" type="datetimeFigureOut">
              <a:rPr lang="zh-HK" altLang="en-US" smtClean="0"/>
              <a:t>3/6/2024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E6A42-199C-4F61-B2C2-57835E2D05F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93081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D78DC-8D3A-4B41-B513-7CEA0DCC27F6}" type="datetimeFigureOut">
              <a:rPr lang="zh-HK" altLang="en-US" smtClean="0"/>
              <a:t>3/6/2024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E6A42-199C-4F61-B2C2-57835E2D05F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910657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D78DC-8D3A-4B41-B513-7CEA0DCC27F6}" type="datetimeFigureOut">
              <a:rPr lang="zh-HK" altLang="en-US" smtClean="0"/>
              <a:t>3/6/2024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E6A42-199C-4F61-B2C2-57835E2D05F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20835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HK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D78DC-8D3A-4B41-B513-7CEA0DCC27F6}" type="datetimeFigureOut">
              <a:rPr lang="zh-HK" altLang="en-US" smtClean="0"/>
              <a:t>3/6/2024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E6A42-199C-4F61-B2C2-57835E2D05F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6381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D78DC-8D3A-4B41-B513-7CEA0DCC27F6}" type="datetimeFigureOut">
              <a:rPr lang="zh-HK" altLang="en-US" smtClean="0"/>
              <a:t>3/6/2024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E6A42-199C-4F61-B2C2-57835E2D05F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20097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D78DC-8D3A-4B41-B513-7CEA0DCC27F6}" type="datetimeFigureOut">
              <a:rPr lang="zh-HK" altLang="en-US" smtClean="0"/>
              <a:t>3/6/2024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E6A42-199C-4F61-B2C2-57835E2D05F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10903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D78DC-8D3A-4B41-B513-7CEA0DCC27F6}" type="datetimeFigureOut">
              <a:rPr lang="zh-HK" altLang="en-US" smtClean="0"/>
              <a:t>3/6/2024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E6A42-199C-4F61-B2C2-57835E2D05F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515825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D78DC-8D3A-4B41-B513-7CEA0DCC27F6}" type="datetimeFigureOut">
              <a:rPr lang="zh-HK" altLang="en-US" smtClean="0"/>
              <a:t>3/6/2024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E6A42-199C-4F61-B2C2-57835E2D05F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50687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HK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D78DC-8D3A-4B41-B513-7CEA0DCC27F6}" type="datetimeFigureOut">
              <a:rPr lang="zh-HK" altLang="en-US" smtClean="0"/>
              <a:t>3/6/2024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E6A42-199C-4F61-B2C2-57835E2D05F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6535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HK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HK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D78DC-8D3A-4B41-B513-7CEA0DCC27F6}" type="datetimeFigureOut">
              <a:rPr lang="zh-HK" altLang="en-US" smtClean="0"/>
              <a:t>3/6/2024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E6A42-199C-4F61-B2C2-57835E2D05F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73308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D78DC-8D3A-4B41-B513-7CEA0DCC27F6}" type="datetimeFigureOut">
              <a:rPr lang="zh-HK" altLang="en-US" smtClean="0"/>
              <a:t>3/6/2024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8E6A42-199C-4F61-B2C2-57835E2D05F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340088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3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97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E28FFB6B-0E48-4F0C-A650-B07AAF71C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0367" y="1370954"/>
            <a:ext cx="4720186" cy="116175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altLang="zh-TW" dirty="0">
                <a:solidFill>
                  <a:srgbClr val="E95646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What is the definition of teaching materials?</a:t>
            </a:r>
            <a:endParaRPr lang="en-US" dirty="0">
              <a:solidFill>
                <a:srgbClr val="E95646"/>
              </a:solidFill>
              <a:latin typeface="Arial" pitchFamily="34" charset="0"/>
              <a:ea typeface="標楷體" panose="03000509000000000000" pitchFamily="65" charset="-120"/>
              <a:cs typeface="Arial" pitchFamily="34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" y="0"/>
            <a:ext cx="2150916" cy="6854372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578" y="3653162"/>
            <a:ext cx="6146178" cy="203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530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357"/>
                    </a14:imgEffect>
                    <a14:imgEffect>
                      <a14:saturation sat="8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8" y="0"/>
            <a:ext cx="9141723" cy="2499690"/>
          </a:xfrm>
          <a:prstGeom prst="rect">
            <a:avLst/>
          </a:prstGeom>
        </p:spPr>
      </p:pic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E28FFB6B-0E48-4F0C-A650-B07AAF71C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2701" y="2499690"/>
            <a:ext cx="7725199" cy="1520034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zh-TW" sz="2400" dirty="0">
                <a:solidFill>
                  <a:srgbClr val="E95646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Have you ever recommended websites to students?</a:t>
            </a:r>
            <a:br>
              <a:rPr lang="en-US" altLang="zh-TW" sz="2400" dirty="0">
                <a:solidFill>
                  <a:srgbClr val="E95646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</a:br>
            <a:r>
              <a:rPr lang="en-US" altLang="zh-TW" sz="2400" dirty="0">
                <a:solidFill>
                  <a:srgbClr val="E95646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Let’s talk about the websites you have recommended </a:t>
            </a:r>
            <a:r>
              <a:rPr lang="en-US" altLang="zh-TW" sz="2400" dirty="0" smtClean="0">
                <a:solidFill>
                  <a:srgbClr val="E95646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/>
            </a:r>
            <a:br>
              <a:rPr lang="en-US" altLang="zh-TW" sz="2400" dirty="0" smtClean="0">
                <a:solidFill>
                  <a:srgbClr val="E95646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</a:br>
            <a:r>
              <a:rPr lang="en-US" altLang="zh-TW" sz="2400" dirty="0" smtClean="0">
                <a:solidFill>
                  <a:srgbClr val="E95646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and the </a:t>
            </a:r>
            <a:r>
              <a:rPr lang="en-US" altLang="zh-TW" sz="2400" dirty="0">
                <a:solidFill>
                  <a:srgbClr val="E95646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reasons for selecting them.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039" y="4275715"/>
            <a:ext cx="7115434" cy="2620922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26867" y="771259"/>
            <a:ext cx="4448566" cy="957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2844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785"/>
                    </a14:imgEffect>
                    <a14:imgEffect>
                      <a14:saturation sat="8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82" y="3749558"/>
            <a:ext cx="6256723" cy="2124818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198" y="3403476"/>
            <a:ext cx="1854199" cy="2097564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72548" y="651672"/>
            <a:ext cx="4598904" cy="987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9716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70"/>
            <a:ext cx="9144000" cy="2495549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" y="2718832"/>
            <a:ext cx="2292094" cy="351174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6686" y="2498823"/>
            <a:ext cx="5786014" cy="3207464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altLang="zh-TW" sz="2400" dirty="0">
                <a:solidFill>
                  <a:srgbClr val="E95646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What are your thoughts on Miss Yuen’s </a:t>
            </a:r>
            <a:br>
              <a:rPr lang="en-US" altLang="zh-TW" sz="2400" dirty="0">
                <a:solidFill>
                  <a:srgbClr val="E95646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</a:br>
            <a:r>
              <a:rPr lang="en-US" altLang="zh-TW" sz="2400" dirty="0">
                <a:solidFill>
                  <a:srgbClr val="E95646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approach to recommending websites to </a:t>
            </a:r>
            <a:br>
              <a:rPr lang="en-US" altLang="zh-TW" sz="2400" dirty="0">
                <a:solidFill>
                  <a:srgbClr val="E95646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</a:br>
            <a:r>
              <a:rPr lang="en-US" altLang="zh-TW" sz="2400" dirty="0">
                <a:solidFill>
                  <a:srgbClr val="E95646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students</a:t>
            </a:r>
            <a:r>
              <a:rPr lang="en-US" altLang="zh-TW" sz="2400" dirty="0" smtClean="0">
                <a:solidFill>
                  <a:srgbClr val="E95646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?  How </a:t>
            </a:r>
            <a:r>
              <a:rPr lang="en-US" altLang="zh-TW" sz="2400" dirty="0">
                <a:solidFill>
                  <a:srgbClr val="E95646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should teachers help </a:t>
            </a:r>
            <a:br>
              <a:rPr lang="en-US" altLang="zh-TW" sz="2400" dirty="0">
                <a:solidFill>
                  <a:srgbClr val="E95646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</a:br>
            <a:r>
              <a:rPr lang="en-US" altLang="zh-TW" sz="2400" dirty="0">
                <a:solidFill>
                  <a:srgbClr val="E95646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students conduct proper online research?</a:t>
            </a:r>
            <a:br>
              <a:rPr lang="en-US" altLang="zh-TW" sz="2400" dirty="0">
                <a:solidFill>
                  <a:srgbClr val="E95646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</a:br>
            <a:endParaRPr lang="en-US" altLang="zh-TW" sz="2400" dirty="0">
              <a:solidFill>
                <a:srgbClr val="E95646"/>
              </a:solidFill>
              <a:latin typeface="Arial" pitchFamily="34" charset="0"/>
              <a:ea typeface="標楷體" panose="03000509000000000000" pitchFamily="65" charset="-120"/>
              <a:cs typeface="Arial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zh-TW" sz="2400" dirty="0">
                <a:solidFill>
                  <a:srgbClr val="E95646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Do you find Miss Yuen’s handling of </a:t>
            </a:r>
            <a:br>
              <a:rPr lang="en-US" altLang="zh-TW" sz="2400" dirty="0">
                <a:solidFill>
                  <a:srgbClr val="E95646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</a:br>
            <a:r>
              <a:rPr lang="en-US" altLang="zh-TW" sz="2400" dirty="0">
                <a:solidFill>
                  <a:srgbClr val="E95646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students’ reports desirable? Why?</a:t>
            </a: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735" y="2822155"/>
            <a:ext cx="288000" cy="288000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735" y="4753933"/>
            <a:ext cx="288000" cy="288000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87517" y="308362"/>
            <a:ext cx="4768966" cy="1816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18639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70"/>
            <a:ext cx="9144000" cy="249554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1266" y="3084905"/>
            <a:ext cx="5618433" cy="1745210"/>
          </a:xfrm>
        </p:spPr>
        <p:txBody>
          <a:bodyPr anchor="t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altLang="zh-TW" sz="2400" spc="100" dirty="0">
                <a:solidFill>
                  <a:srgbClr val="E95646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Review school codes in connection</a:t>
            </a:r>
            <a:br>
              <a:rPr lang="en-US" altLang="zh-TW" sz="2400" spc="100" dirty="0">
                <a:solidFill>
                  <a:srgbClr val="E95646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</a:br>
            <a:r>
              <a:rPr lang="en-US" altLang="zh-TW" sz="2400" spc="100" dirty="0">
                <a:solidFill>
                  <a:srgbClr val="E95646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with the selection of teaching </a:t>
            </a:r>
            <a:br>
              <a:rPr lang="en-US" altLang="zh-TW" sz="2400" spc="100" dirty="0">
                <a:solidFill>
                  <a:srgbClr val="E95646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</a:br>
            <a:r>
              <a:rPr lang="en-US" altLang="zh-TW" sz="2400" spc="100" dirty="0">
                <a:solidFill>
                  <a:srgbClr val="E95646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materials/teaching content</a:t>
            </a:r>
            <a:endParaRPr lang="zh-HK" altLang="en-US" sz="2400" dirty="0">
              <a:solidFill>
                <a:srgbClr val="E95646"/>
              </a:solidFill>
              <a:latin typeface="Arial" pitchFamily="34" charset="0"/>
              <a:ea typeface="標楷體" panose="03000509000000000000" pitchFamily="65" charset="-120"/>
              <a:cs typeface="Arial" pitchFamily="34" charset="0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88703"/>
            <a:ext cx="2860015" cy="4269297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790" y="3186322"/>
            <a:ext cx="288000" cy="288000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37388" y="338081"/>
            <a:ext cx="5069224" cy="182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4071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70"/>
            <a:ext cx="9144000" cy="2495549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341" y="1999013"/>
            <a:ext cx="6146594" cy="5143500"/>
          </a:xfrm>
          <a:prstGeom prst="rect">
            <a:avLst/>
          </a:prstGeom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1648327" y="2528274"/>
            <a:ext cx="5919536" cy="6801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500" dirty="0">
                <a:solidFill>
                  <a:srgbClr val="E95646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Professional judgment</a:t>
            </a:r>
            <a:endParaRPr lang="zh-HK" altLang="en-US" sz="3500" dirty="0">
              <a:solidFill>
                <a:srgbClr val="E95646"/>
              </a:solidFill>
              <a:latin typeface="Arial" pitchFamily="34" charset="0"/>
              <a:ea typeface="標楷體" panose="03000509000000000000" pitchFamily="65" charset="-120"/>
              <a:cs typeface="Arial" pitchFamily="34" charset="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704962" y="3349952"/>
            <a:ext cx="838823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TW" sz="2300" dirty="0">
                <a:solidFill>
                  <a:srgbClr val="E95646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The content of teaching materials has a profound impact </a:t>
            </a:r>
            <a:r>
              <a:rPr lang="en-US" altLang="zh-TW" sz="2300" dirty="0" smtClean="0">
                <a:solidFill>
                  <a:srgbClr val="E95646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/>
            </a:r>
            <a:br>
              <a:rPr lang="en-US" altLang="zh-TW" sz="2300" dirty="0" smtClean="0">
                <a:solidFill>
                  <a:srgbClr val="E95646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</a:br>
            <a:r>
              <a:rPr lang="en-US" altLang="zh-TW" sz="2300" dirty="0" smtClean="0">
                <a:solidFill>
                  <a:srgbClr val="E95646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on </a:t>
            </a:r>
            <a:r>
              <a:rPr lang="en-US" altLang="zh-TW" sz="2300" dirty="0">
                <a:solidFill>
                  <a:srgbClr val="E95646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students. Teachers should demonstrate professionalism </a:t>
            </a:r>
            <a:r>
              <a:rPr lang="en-US" altLang="zh-TW" sz="2300" dirty="0" smtClean="0">
                <a:solidFill>
                  <a:srgbClr val="E95646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/>
            </a:r>
            <a:br>
              <a:rPr lang="en-US" altLang="zh-TW" sz="2300" dirty="0" smtClean="0">
                <a:solidFill>
                  <a:srgbClr val="E95646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</a:br>
            <a:r>
              <a:rPr lang="en-US" altLang="zh-TW" sz="2300" dirty="0" smtClean="0">
                <a:solidFill>
                  <a:srgbClr val="E95646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and </a:t>
            </a:r>
            <a:r>
              <a:rPr lang="en-US" altLang="zh-TW" sz="2300" dirty="0">
                <a:solidFill>
                  <a:srgbClr val="E95646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caution when selecting and compiling teaching materials</a:t>
            </a:r>
            <a:r>
              <a:rPr lang="en-US" altLang="zh-TW" sz="2300" dirty="0" smtClean="0">
                <a:solidFill>
                  <a:srgbClr val="E95646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.</a:t>
            </a:r>
            <a:br>
              <a:rPr lang="en-US" altLang="zh-TW" sz="2300" dirty="0" smtClean="0">
                <a:solidFill>
                  <a:srgbClr val="E95646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</a:br>
            <a:r>
              <a:rPr lang="en-US" altLang="zh-TW" sz="2300" dirty="0" smtClean="0">
                <a:solidFill>
                  <a:srgbClr val="E95646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Even </a:t>
            </a:r>
            <a:r>
              <a:rPr lang="en-US" altLang="zh-TW" sz="2300" dirty="0">
                <a:solidFill>
                  <a:srgbClr val="E95646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in the case of recommended web links, teachers </a:t>
            </a:r>
            <a:r>
              <a:rPr lang="en-US" altLang="zh-TW" sz="2300" dirty="0" smtClean="0">
                <a:solidFill>
                  <a:srgbClr val="E95646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should</a:t>
            </a:r>
            <a:br>
              <a:rPr lang="en-US" altLang="zh-TW" sz="2300" dirty="0" smtClean="0">
                <a:solidFill>
                  <a:srgbClr val="E95646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</a:br>
            <a:r>
              <a:rPr lang="en-US" altLang="zh-TW" sz="2300" dirty="0" smtClean="0">
                <a:solidFill>
                  <a:srgbClr val="E95646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carefully </a:t>
            </a:r>
            <a:r>
              <a:rPr lang="en-US" altLang="zh-TW" sz="2300" dirty="0">
                <a:solidFill>
                  <a:srgbClr val="E95646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assess whether the content is suitable for </a:t>
            </a:r>
            <a:r>
              <a:rPr lang="en-US" altLang="zh-TW" sz="2300" dirty="0" smtClean="0">
                <a:solidFill>
                  <a:srgbClr val="E95646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students</a:t>
            </a:r>
            <a:br>
              <a:rPr lang="en-US" altLang="zh-TW" sz="2300" dirty="0" smtClean="0">
                <a:solidFill>
                  <a:srgbClr val="E95646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</a:br>
            <a:r>
              <a:rPr lang="en-US" altLang="zh-TW" sz="2300" dirty="0" smtClean="0">
                <a:solidFill>
                  <a:srgbClr val="E95646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and </a:t>
            </a:r>
            <a:r>
              <a:rPr lang="en-US" altLang="zh-TW" sz="2300" dirty="0">
                <a:solidFill>
                  <a:srgbClr val="E95646"/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ascertain its authenticity and reliability.</a:t>
            </a:r>
            <a:endParaRPr lang="en-US" altLang="zh-HK" sz="2300" dirty="0">
              <a:solidFill>
                <a:srgbClr val="E95646"/>
              </a:solidFill>
              <a:latin typeface="Arial" pitchFamily="34" charset="0"/>
              <a:ea typeface="標楷體" panose="03000509000000000000" pitchFamily="65" charset="-120"/>
              <a:cs typeface="Arial" pitchFamily="34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36" y="3438076"/>
            <a:ext cx="288000" cy="288000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655" y="656112"/>
            <a:ext cx="3290687" cy="118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0043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7479</TotalTime>
  <Words>156</Words>
  <Application>Microsoft Office PowerPoint</Application>
  <PresentationFormat>On-screen Show (4:3)</PresentationFormat>
  <Paragraphs>14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 Light</vt:lpstr>
      <vt:lpstr>新細明體</vt:lpstr>
      <vt:lpstr>Calibri</vt:lpstr>
      <vt:lpstr>標楷體</vt:lpstr>
      <vt:lpstr>Wingdings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EDB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WONG Suk-ting</dc:creator>
  <cp:lastModifiedBy>SLPD2</cp:lastModifiedBy>
  <cp:revision>374</cp:revision>
  <dcterms:created xsi:type="dcterms:W3CDTF">2021-09-13T06:34:29Z</dcterms:created>
  <dcterms:modified xsi:type="dcterms:W3CDTF">2024-06-03T04:06:00Z</dcterms:modified>
</cp:coreProperties>
</file>